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504E8-0D1A-49B7-BCC0-E943F4B01008}" type="datetimeFigureOut">
              <a:rPr lang="es-ES" smtClean="0"/>
              <a:t>14/07/2017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A1058-C19B-475B-82C4-C62E956C939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298533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504E8-0D1A-49B7-BCC0-E943F4B01008}" type="datetimeFigureOut">
              <a:rPr lang="es-ES" smtClean="0"/>
              <a:t>14/07/2017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A1058-C19B-475B-82C4-C62E956C939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03662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504E8-0D1A-49B7-BCC0-E943F4B01008}" type="datetimeFigureOut">
              <a:rPr lang="es-ES" smtClean="0"/>
              <a:t>14/07/2017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A1058-C19B-475B-82C4-C62E956C939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86223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504E8-0D1A-49B7-BCC0-E943F4B01008}" type="datetimeFigureOut">
              <a:rPr lang="es-ES" smtClean="0"/>
              <a:t>14/07/2017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A1058-C19B-475B-82C4-C62E956C939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858348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504E8-0D1A-49B7-BCC0-E943F4B01008}" type="datetimeFigureOut">
              <a:rPr lang="es-ES" smtClean="0"/>
              <a:t>14/07/2017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A1058-C19B-475B-82C4-C62E956C939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981550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504E8-0D1A-49B7-BCC0-E943F4B01008}" type="datetimeFigureOut">
              <a:rPr lang="es-ES" smtClean="0"/>
              <a:t>14/07/2017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A1058-C19B-475B-82C4-C62E956C939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174783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504E8-0D1A-49B7-BCC0-E943F4B01008}" type="datetimeFigureOut">
              <a:rPr lang="es-ES" smtClean="0"/>
              <a:t>14/07/2017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A1058-C19B-475B-82C4-C62E956C939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817864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504E8-0D1A-49B7-BCC0-E943F4B01008}" type="datetimeFigureOut">
              <a:rPr lang="es-ES" smtClean="0"/>
              <a:t>14/07/2017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A1058-C19B-475B-82C4-C62E956C939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127675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504E8-0D1A-49B7-BCC0-E943F4B01008}" type="datetimeFigureOut">
              <a:rPr lang="es-ES" smtClean="0"/>
              <a:t>14/07/2017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A1058-C19B-475B-82C4-C62E956C939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626559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504E8-0D1A-49B7-BCC0-E943F4B01008}" type="datetimeFigureOut">
              <a:rPr lang="es-ES" smtClean="0"/>
              <a:t>14/07/2017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A1058-C19B-475B-82C4-C62E956C939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784859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504E8-0D1A-49B7-BCC0-E943F4B01008}" type="datetimeFigureOut">
              <a:rPr lang="es-ES" smtClean="0"/>
              <a:t>14/07/2017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A1058-C19B-475B-82C4-C62E956C939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54840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E504E8-0D1A-49B7-BCC0-E943F4B01008}" type="datetimeFigureOut">
              <a:rPr lang="es-ES" smtClean="0"/>
              <a:t>14/07/2017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6A1058-C19B-475B-82C4-C62E956C939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969434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4523189"/>
              </p:ext>
            </p:extLst>
          </p:nvPr>
        </p:nvGraphicFramePr>
        <p:xfrm>
          <a:off x="1529354" y="2132856"/>
          <a:ext cx="6283008" cy="216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7168"/>
                <a:gridCol w="1047168"/>
                <a:gridCol w="1047168"/>
                <a:gridCol w="1047168"/>
                <a:gridCol w="1047168"/>
                <a:gridCol w="1047168"/>
              </a:tblGrid>
              <a:tr h="67252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100" b="1" dirty="0">
                          <a:effectLst/>
                          <a:latin typeface="Times New Roman"/>
                          <a:ea typeface="Calibri"/>
                        </a:rPr>
                        <a:t>Área</a:t>
                      </a:r>
                      <a:endParaRPr lang="es-E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100" b="1">
                          <a:effectLst/>
                          <a:latin typeface="Times New Roman"/>
                          <a:ea typeface="Calibri"/>
                        </a:rPr>
                        <a:t>Media 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100" b="1">
                          <a:effectLst/>
                          <a:latin typeface="Times New Roman"/>
                          <a:ea typeface="Calibri"/>
                        </a:rPr>
                        <a:t>Desviación típica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100" b="1">
                          <a:effectLst/>
                          <a:latin typeface="Times New Roman"/>
                          <a:ea typeface="Calibri"/>
                        </a:rPr>
                        <a:t>Moda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100" b="1">
                          <a:effectLst/>
                          <a:latin typeface="Times New Roman"/>
                          <a:ea typeface="Calibri"/>
                        </a:rPr>
                        <a:t>Puntaje Mínimo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100" b="1" dirty="0">
                          <a:effectLst/>
                          <a:latin typeface="Times New Roman"/>
                          <a:ea typeface="Calibri"/>
                        </a:rPr>
                        <a:t>Puntaje </a:t>
                      </a:r>
                      <a:endParaRPr lang="es-ES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100" b="1" dirty="0">
                          <a:effectLst/>
                          <a:latin typeface="Times New Roman"/>
                          <a:ea typeface="Calibri"/>
                        </a:rPr>
                        <a:t>Máximo</a:t>
                      </a:r>
                      <a:endParaRPr lang="es-E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9590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  <a:latin typeface="Times New Roman"/>
                          <a:ea typeface="Calibri"/>
                        </a:rPr>
                        <a:t>Cohesión</a:t>
                      </a:r>
                      <a:endParaRPr lang="es-E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40.35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5.71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43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14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49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9590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Times New Roman"/>
                          <a:ea typeface="Calibri"/>
                        </a:rPr>
                        <a:t>Adaptabilidad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26.93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5.28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27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17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42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9590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Times New Roman"/>
                          <a:ea typeface="Calibri"/>
                        </a:rPr>
                        <a:t>Tipo Familia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33.64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4.16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32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18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Times New Roman"/>
                          <a:ea typeface="Calibri"/>
                        </a:rPr>
                        <a:t>44</a:t>
                      </a:r>
                      <a:endParaRPr lang="es-E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4 Rectángulo"/>
          <p:cNvSpPr/>
          <p:nvPr/>
        </p:nvSpPr>
        <p:spPr>
          <a:xfrm>
            <a:off x="2291354" y="126876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_tradnl" dirty="0"/>
              <a:t>Tabla </a:t>
            </a:r>
            <a:r>
              <a:rPr lang="fr-FR" b="1" dirty="0"/>
              <a:t>1</a:t>
            </a:r>
            <a:endParaRPr lang="es-ES" dirty="0"/>
          </a:p>
          <a:p>
            <a:r>
              <a:rPr lang="es-ES" dirty="0"/>
              <a:t>Índices de dispersión de las áreas del Faces III</a:t>
            </a:r>
          </a:p>
        </p:txBody>
      </p:sp>
    </p:spTree>
    <p:extLst>
      <p:ext uri="{BB962C8B-B14F-4D97-AF65-F5344CB8AC3E}">
        <p14:creationId xmlns:p14="http://schemas.microsoft.com/office/powerpoint/2010/main" val="17861896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_tradnl" sz="2000" dirty="0"/>
              <a:t>Tabla </a:t>
            </a:r>
            <a:r>
              <a:rPr lang="fr-FR" sz="2000" b="1" dirty="0"/>
              <a:t>2</a:t>
            </a:r>
            <a:r>
              <a:rPr lang="es-ES" sz="2000" dirty="0"/>
              <a:t/>
            </a:r>
            <a:br>
              <a:rPr lang="es-ES" sz="2000" dirty="0"/>
            </a:br>
            <a:r>
              <a:rPr lang="es-ES" sz="2000" dirty="0"/>
              <a:t>Porcentaje de los diferentes tipos de estructura familiar encontrados en la muestra.</a:t>
            </a:r>
            <a:br>
              <a:rPr lang="es-ES" sz="2000" dirty="0"/>
            </a:br>
            <a:r>
              <a:rPr lang="es-ES" sz="2000" dirty="0"/>
              <a:t> </a:t>
            </a:r>
            <a:br>
              <a:rPr lang="es-ES" sz="2000" dirty="0"/>
            </a:br>
            <a:endParaRPr lang="es-ES" sz="2000" dirty="0"/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14595800"/>
              </p:ext>
            </p:extLst>
          </p:nvPr>
        </p:nvGraphicFramePr>
        <p:xfrm>
          <a:off x="457200" y="1600200"/>
          <a:ext cx="8229600" cy="12574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600"/>
                <a:gridCol w="1371600"/>
                <a:gridCol w="1371600"/>
                <a:gridCol w="1371600"/>
                <a:gridCol w="1371600"/>
                <a:gridCol w="1371600"/>
              </a:tblGrid>
              <a:tr h="370840">
                <a:tc grid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200" b="1" dirty="0">
                          <a:effectLst/>
                          <a:latin typeface="Times New Roman"/>
                          <a:ea typeface="Calibri"/>
                        </a:rPr>
                        <a:t>Tipo de Cohesión</a:t>
                      </a:r>
                      <a:endParaRPr lang="es-E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s-E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dirty="0" smtClean="0">
                          <a:effectLst/>
                          <a:latin typeface="Times New Roman"/>
                          <a:ea typeface="Calibri"/>
                        </a:rPr>
                        <a:t>Tipo de Adaptabilidad</a:t>
                      </a:r>
                      <a:endParaRPr lang="es-ES" sz="12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s-E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s-E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dirty="0" smtClean="0">
                          <a:effectLst/>
                          <a:latin typeface="Times New Roman"/>
                          <a:ea typeface="Calibri"/>
                        </a:rPr>
                        <a:t>Tipo de Familia</a:t>
                      </a:r>
                      <a:endParaRPr lang="es-ES" sz="12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endParaRPr lang="es-ES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100" b="1" dirty="0">
                          <a:effectLst/>
                          <a:latin typeface="Times New Roman"/>
                          <a:ea typeface="Calibri"/>
                        </a:rPr>
                        <a:t>No relacionada</a:t>
                      </a:r>
                      <a:endParaRPr lang="es-E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100" b="1">
                          <a:effectLst/>
                          <a:latin typeface="Times New Roman"/>
                          <a:ea typeface="Calibri"/>
                        </a:rPr>
                        <a:t>Semi relacionada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100" b="1">
                          <a:effectLst/>
                          <a:latin typeface="Times New Roman"/>
                          <a:ea typeface="Calibri"/>
                        </a:rPr>
                        <a:t>Rígida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100" b="1">
                          <a:effectLst/>
                          <a:latin typeface="Times New Roman"/>
                          <a:ea typeface="Calibri"/>
                        </a:rPr>
                        <a:t>Estructurada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100" b="1">
                          <a:effectLst/>
                          <a:latin typeface="Times New Roman"/>
                          <a:ea typeface="Calibri"/>
                        </a:rPr>
                        <a:t>Extrema 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100" b="1" dirty="0">
                          <a:effectLst/>
                          <a:latin typeface="Times New Roman"/>
                          <a:ea typeface="Calibri"/>
                        </a:rPr>
                        <a:t>Rango Medio</a:t>
                      </a:r>
                      <a:endParaRPr lang="es-E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  <a:latin typeface="Times New Roman"/>
                          <a:ea typeface="Calibri"/>
                        </a:rPr>
                        <a:t>11%</a:t>
                      </a:r>
                      <a:endParaRPr lang="es-E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Times New Roman"/>
                          <a:ea typeface="Calibri"/>
                        </a:rPr>
                        <a:t>89%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Times New Roman"/>
                          <a:ea typeface="Calibri"/>
                        </a:rPr>
                        <a:t>86%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Times New Roman"/>
                          <a:ea typeface="Calibri"/>
                        </a:rPr>
                        <a:t>14%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  <a:latin typeface="Times New Roman"/>
                          <a:ea typeface="Calibri"/>
                        </a:rPr>
                        <a:t>58%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  <a:latin typeface="Times New Roman"/>
                          <a:ea typeface="Calibri"/>
                        </a:rPr>
                        <a:t>42%</a:t>
                      </a:r>
                      <a:endParaRPr lang="es-E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13904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_tradnl" sz="2000" dirty="0"/>
              <a:t>Tabla </a:t>
            </a:r>
            <a:r>
              <a:rPr lang="fr-FR" sz="2000" b="1" dirty="0"/>
              <a:t>3</a:t>
            </a:r>
            <a:r>
              <a:rPr lang="es-ES" sz="2000" dirty="0"/>
              <a:t/>
            </a:r>
            <a:br>
              <a:rPr lang="es-ES" sz="2000" dirty="0"/>
            </a:br>
            <a:r>
              <a:rPr lang="es-ES" sz="2000" dirty="0"/>
              <a:t>Correlación entre las principales variables sociodemográficas y las diferentes áreas del FACES III</a:t>
            </a:r>
            <a:br>
              <a:rPr lang="es-ES" sz="2000" dirty="0"/>
            </a:br>
            <a:endParaRPr lang="es-ES" sz="2000" dirty="0"/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95406305"/>
              </p:ext>
            </p:extLst>
          </p:nvPr>
        </p:nvGraphicFramePr>
        <p:xfrm>
          <a:off x="457200" y="1600200"/>
          <a:ext cx="6860855" cy="445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4348"/>
                <a:gridCol w="489585"/>
                <a:gridCol w="532447"/>
                <a:gridCol w="510222"/>
                <a:gridCol w="489585"/>
                <a:gridCol w="446722"/>
                <a:gridCol w="489585"/>
                <a:gridCol w="446722"/>
                <a:gridCol w="446722"/>
                <a:gridCol w="446722"/>
                <a:gridCol w="426085"/>
                <a:gridCol w="372110"/>
              </a:tblGrid>
              <a:tr h="37084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1000" b="1" dirty="0">
                          <a:effectLst/>
                          <a:latin typeface="Times New Roman"/>
                          <a:ea typeface="Calibri"/>
                        </a:rPr>
                        <a:t>1</a:t>
                      </a:r>
                      <a:endParaRPr lang="es-E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effectLst/>
                          <a:latin typeface="Times New Roman"/>
                          <a:ea typeface="Calibri"/>
                        </a:rPr>
                        <a:t>2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effectLst/>
                          <a:latin typeface="Times New Roman"/>
                          <a:ea typeface="Calibri"/>
                        </a:rPr>
                        <a:t>3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effectLst/>
                          <a:latin typeface="Times New Roman"/>
                          <a:ea typeface="Calibri"/>
                        </a:rPr>
                        <a:t>4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effectLst/>
                          <a:latin typeface="Times New Roman"/>
                          <a:ea typeface="Calibri"/>
                        </a:rPr>
                        <a:t>5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effectLst/>
                          <a:latin typeface="Times New Roman"/>
                          <a:ea typeface="Calibri"/>
                        </a:rPr>
                        <a:t>6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effectLst/>
                          <a:latin typeface="Times New Roman"/>
                          <a:ea typeface="Calibri"/>
                        </a:rPr>
                        <a:t>7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effectLst/>
                          <a:latin typeface="Times New Roman"/>
                          <a:ea typeface="Calibri"/>
                        </a:rPr>
                        <a:t>8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effectLst/>
                          <a:latin typeface="Times New Roman"/>
                          <a:ea typeface="Calibri"/>
                        </a:rPr>
                        <a:t>9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1000" b="1">
                          <a:effectLst/>
                          <a:latin typeface="Times New Roman"/>
                          <a:ea typeface="Calibri"/>
                        </a:rPr>
                        <a:t>10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1000" b="1" dirty="0">
                          <a:effectLst/>
                          <a:latin typeface="Times New Roman"/>
                          <a:ea typeface="Calibri"/>
                        </a:rPr>
                        <a:t>11</a:t>
                      </a:r>
                      <a:endParaRPr lang="es-E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</a:tr>
              <a:tr h="370840">
                <a:tc>
                  <a:txBody>
                    <a:bodyPr/>
                    <a:lstStyle/>
                    <a:p>
                      <a:pPr marL="0" lvl="0" indent="0"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lang="es-ES" sz="10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1. Edad </a:t>
                      </a:r>
                      <a:r>
                        <a:rPr lang="es-ES" sz="1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Paciente</a:t>
                      </a:r>
                      <a:endParaRPr lang="es-ES" sz="1000" dirty="0"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1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lvl="0" indent="0"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lang="es-ES" sz="10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2. Severidad</a:t>
                      </a:r>
                      <a:endParaRPr lang="es-ES" sz="1000" dirty="0"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.23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1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lvl="0" indent="0"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lang="es-ES" sz="10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3. Tipo </a:t>
                      </a:r>
                      <a:r>
                        <a:rPr lang="es-ES" sz="1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de Tratamiento</a:t>
                      </a:r>
                      <a:endParaRPr lang="es-ES" sz="1000" dirty="0"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.13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-.37</a:t>
                      </a:r>
                      <a:r>
                        <a:rPr lang="es-ES" sz="1000" baseline="30000">
                          <a:effectLst/>
                          <a:latin typeface="Times New Roman"/>
                          <a:ea typeface="Calibri"/>
                        </a:rPr>
                        <a:t>**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1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lvl="0" indent="0"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lang="es-ES" sz="10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4. Hospitalizaciones</a:t>
                      </a:r>
                      <a:endParaRPr lang="es-ES" sz="1000" dirty="0"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-.14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-.25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-.017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1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lvl="0" indent="0"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lang="es-ES" sz="10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5. Complicaciones</a:t>
                      </a:r>
                      <a:endParaRPr lang="es-ES" sz="1000" dirty="0"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-.07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.04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-.04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.48</a:t>
                      </a:r>
                      <a:r>
                        <a:rPr lang="es-ES" sz="1000" baseline="30000">
                          <a:effectLst/>
                          <a:latin typeface="Times New Roman"/>
                          <a:ea typeface="Calibri"/>
                        </a:rPr>
                        <a:t>**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1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lvl="0" indent="0"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lang="es-ES" sz="10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6. Escolaridad </a:t>
                      </a:r>
                      <a:r>
                        <a:rPr lang="es-ES" sz="1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Paciente</a:t>
                      </a:r>
                      <a:endParaRPr lang="es-ES" sz="1000" dirty="0"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.66</a:t>
                      </a:r>
                      <a:r>
                        <a:rPr lang="es-ES" sz="1000" baseline="30000">
                          <a:effectLst/>
                          <a:latin typeface="Times New Roman"/>
                          <a:ea typeface="Calibri"/>
                        </a:rPr>
                        <a:t>**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.17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.04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.02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.16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1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lvl="0" indent="0"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lang="es-ES" sz="10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7. Edad </a:t>
                      </a:r>
                      <a:r>
                        <a:rPr lang="es-ES" sz="1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del Padre</a:t>
                      </a:r>
                      <a:endParaRPr lang="es-ES" sz="1000" dirty="0"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.48</a:t>
                      </a:r>
                      <a:r>
                        <a:rPr lang="es-ES" sz="1000" baseline="30000">
                          <a:effectLst/>
                          <a:latin typeface="Times New Roman"/>
                          <a:ea typeface="Calibri"/>
                        </a:rPr>
                        <a:t>**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.14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.07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-.02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-.03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.52</a:t>
                      </a:r>
                      <a:r>
                        <a:rPr lang="es-ES" sz="1000" baseline="30000">
                          <a:effectLst/>
                          <a:latin typeface="Times New Roman"/>
                          <a:ea typeface="Calibri"/>
                        </a:rPr>
                        <a:t>**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1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lvl="0" indent="0"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lang="es-ES" sz="10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8. Escolaridad</a:t>
                      </a:r>
                      <a:r>
                        <a:rPr lang="es-ES" sz="1000" b="0" baseline="0" dirty="0" smtClean="0">
                          <a:effectLst/>
                          <a:latin typeface="Times New Roman"/>
                          <a:ea typeface="+mn-ea"/>
                          <a:cs typeface="Times New Roman"/>
                        </a:rPr>
                        <a:t> </a:t>
                      </a:r>
                      <a:r>
                        <a:rPr lang="es-ES" sz="1000" b="1" dirty="0" smtClean="0">
                          <a:effectLst/>
                          <a:latin typeface="Times New Roman"/>
                          <a:ea typeface="Calibri"/>
                        </a:rPr>
                        <a:t>padre</a:t>
                      </a:r>
                      <a:endParaRPr lang="es-ES" sz="1000" dirty="0">
                        <a:effectLst/>
                        <a:latin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.09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-.34</a:t>
                      </a:r>
                      <a:r>
                        <a:rPr lang="es-ES" sz="1000" baseline="30000">
                          <a:effectLst/>
                          <a:latin typeface="Times New Roman"/>
                          <a:ea typeface="Calibri"/>
                        </a:rPr>
                        <a:t>**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.35</a:t>
                      </a:r>
                      <a:r>
                        <a:rPr lang="es-ES" sz="1000" baseline="30000">
                          <a:effectLst/>
                          <a:latin typeface="Times New Roman"/>
                          <a:ea typeface="Calibri"/>
                        </a:rPr>
                        <a:t>**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.09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.05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.14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-.07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1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lvl="0" indent="0"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lang="es-ES" sz="10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9. Nivel </a:t>
                      </a:r>
                      <a:r>
                        <a:rPr lang="es-ES" sz="1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de Cohesión</a:t>
                      </a:r>
                      <a:endParaRPr lang="es-ES" sz="1000" dirty="0"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-.14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-.11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.10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-.07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-.09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-.27</a:t>
                      </a:r>
                      <a:r>
                        <a:rPr lang="es-ES" sz="1000" baseline="30000">
                          <a:effectLst/>
                          <a:latin typeface="Times New Roman"/>
                          <a:ea typeface="Calibri"/>
                        </a:rPr>
                        <a:t>*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-.14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-.12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1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lvl="0" indent="0"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lang="es-ES" sz="10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10. Nivel </a:t>
                      </a:r>
                      <a:r>
                        <a:rPr lang="es-ES" sz="1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de Adaptabilidad</a:t>
                      </a:r>
                      <a:endParaRPr lang="es-ES" sz="1000" dirty="0"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-.09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.13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.02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-.07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.4</a:t>
                      </a:r>
                      <a:r>
                        <a:rPr lang="es-ES" sz="1000" baseline="30000">
                          <a:effectLst/>
                          <a:latin typeface="Times New Roman"/>
                          <a:ea typeface="Calibri"/>
                        </a:rPr>
                        <a:t>**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-.01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-.08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-.20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.14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1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lvl="0" indent="0"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lang="es-ES" sz="1000" b="1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11. Tipos </a:t>
                      </a:r>
                      <a:r>
                        <a:rPr lang="es-ES" sz="1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de Familia</a:t>
                      </a:r>
                      <a:endParaRPr lang="es-ES" sz="1000" dirty="0"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.11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.02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.17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.23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.19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.07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.05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-.12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.29</a:t>
                      </a:r>
                      <a:r>
                        <a:rPr lang="es-ES" sz="1000" baseline="30000">
                          <a:effectLst/>
                          <a:latin typeface="Times New Roman"/>
                          <a:ea typeface="Calibri"/>
                        </a:rPr>
                        <a:t>*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1000">
                          <a:effectLst/>
                          <a:latin typeface="Times New Roman"/>
                          <a:ea typeface="Calibri"/>
                        </a:rPr>
                        <a:t>.5</a:t>
                      </a:r>
                      <a:r>
                        <a:rPr lang="es-ES" sz="1000" baseline="30000">
                          <a:effectLst/>
                          <a:latin typeface="Times New Roman"/>
                          <a:ea typeface="Calibri"/>
                        </a:rPr>
                        <a:t>**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s-ES" sz="1000" dirty="0">
                          <a:effectLst/>
                          <a:latin typeface="Times New Roman"/>
                          <a:ea typeface="Calibri"/>
                        </a:rPr>
                        <a:t>1</a:t>
                      </a:r>
                      <a:endParaRPr lang="es-E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14879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sz="2000" dirty="0"/>
              <a:t>Tabla </a:t>
            </a:r>
            <a:r>
              <a:rPr lang="fr-FR" sz="2000" b="1" dirty="0"/>
              <a:t>4</a:t>
            </a:r>
            <a:r>
              <a:rPr lang="es-ES" sz="2000" dirty="0"/>
              <a:t/>
            </a:r>
            <a:br>
              <a:rPr lang="es-ES" sz="2000" dirty="0"/>
            </a:br>
            <a:r>
              <a:rPr lang="es-ES" sz="2000" dirty="0"/>
              <a:t>Diferencias entre la HA y la HB</a:t>
            </a:r>
            <a:br>
              <a:rPr lang="es-ES" sz="2000" dirty="0"/>
            </a:br>
            <a:endParaRPr lang="es-ES" sz="2000" dirty="0"/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46627407"/>
              </p:ext>
            </p:extLst>
          </p:nvPr>
        </p:nvGraphicFramePr>
        <p:xfrm>
          <a:off x="457200" y="1600200"/>
          <a:ext cx="82296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200" b="1" dirty="0">
                          <a:effectLst/>
                          <a:latin typeface="Times New Roman"/>
                          <a:ea typeface="Calibri"/>
                        </a:rPr>
                        <a:t>Categoría </a:t>
                      </a:r>
                      <a:endParaRPr lang="es-E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200" b="1">
                          <a:effectLst/>
                          <a:latin typeface="Times New Roman"/>
                          <a:ea typeface="Calibri"/>
                        </a:rPr>
                        <a:t>t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200" b="1">
                          <a:effectLst/>
                          <a:latin typeface="Times New Roman"/>
                          <a:ea typeface="Calibri"/>
                        </a:rPr>
                        <a:t>Grados de libertad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200" b="1" dirty="0">
                          <a:effectLst/>
                          <a:latin typeface="Times New Roman"/>
                          <a:ea typeface="Calibri"/>
                        </a:rPr>
                        <a:t>Nivel de significancia</a:t>
                      </a:r>
                      <a:endParaRPr lang="es-E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  <a:latin typeface="Times New Roman"/>
                          <a:ea typeface="Calibri"/>
                        </a:rPr>
                        <a:t>Nivel de Cohesión</a:t>
                      </a:r>
                      <a:endParaRPr lang="es-E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  <a:latin typeface="Times New Roman"/>
                          <a:ea typeface="Calibri"/>
                        </a:rPr>
                        <a:t>-2.57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  <a:latin typeface="Times New Roman"/>
                          <a:ea typeface="Calibri"/>
                        </a:rPr>
                        <a:t>37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  <a:latin typeface="Times New Roman"/>
                          <a:ea typeface="Calibri"/>
                        </a:rPr>
                        <a:t>.03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  <a:latin typeface="Times New Roman"/>
                          <a:ea typeface="Calibri"/>
                        </a:rPr>
                        <a:t>Nivel de Adaptación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  <a:latin typeface="Times New Roman"/>
                          <a:ea typeface="Calibri"/>
                        </a:rPr>
                        <a:t>-3.04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  <a:latin typeface="Times New Roman"/>
                          <a:ea typeface="Calibri"/>
                        </a:rPr>
                        <a:t>37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  <a:latin typeface="Times New Roman"/>
                          <a:ea typeface="Calibri"/>
                        </a:rPr>
                        <a:t>.004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  <a:latin typeface="Times New Roman"/>
                          <a:ea typeface="Calibri"/>
                        </a:rPr>
                        <a:t>Tipo de Familia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  <a:latin typeface="Times New Roman"/>
                          <a:ea typeface="Calibri"/>
                        </a:rPr>
                        <a:t>.09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  <a:latin typeface="Times New Roman"/>
                          <a:ea typeface="Calibri"/>
                        </a:rPr>
                        <a:t>37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  <a:latin typeface="Times New Roman"/>
                          <a:ea typeface="Calibri"/>
                        </a:rPr>
                        <a:t>.93</a:t>
                      </a:r>
                      <a:endParaRPr lang="es-E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5056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sz="2000" dirty="0"/>
              <a:t>Tabla </a:t>
            </a:r>
            <a:r>
              <a:rPr lang="fr-FR" sz="2000" b="1" dirty="0"/>
              <a:t>5</a:t>
            </a:r>
            <a:r>
              <a:rPr lang="es-ES" sz="2000" dirty="0"/>
              <a:t/>
            </a:r>
            <a:br>
              <a:rPr lang="es-ES" sz="2000" dirty="0"/>
            </a:br>
            <a:r>
              <a:rPr lang="es-ES" sz="2000" dirty="0"/>
              <a:t>Diferencias entre asistir o no a tratamiento psicológico</a:t>
            </a:r>
            <a:br>
              <a:rPr lang="es-ES" sz="2000" dirty="0"/>
            </a:br>
            <a:endParaRPr lang="es-ES" sz="2000" dirty="0"/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90738166"/>
              </p:ext>
            </p:extLst>
          </p:nvPr>
        </p:nvGraphicFramePr>
        <p:xfrm>
          <a:off x="457200" y="1600200"/>
          <a:ext cx="82296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200" b="1" dirty="0">
                          <a:effectLst/>
                          <a:latin typeface="Times New Roman"/>
                          <a:ea typeface="Calibri"/>
                        </a:rPr>
                        <a:t>Categoría</a:t>
                      </a:r>
                      <a:endParaRPr lang="es-E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200" b="1">
                          <a:effectLst/>
                          <a:latin typeface="Times New Roman"/>
                          <a:ea typeface="Calibri"/>
                        </a:rPr>
                        <a:t>t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200" b="1">
                          <a:effectLst/>
                          <a:latin typeface="Times New Roman"/>
                          <a:ea typeface="Calibri"/>
                        </a:rPr>
                        <a:t>Grados de libertad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200" b="1" dirty="0">
                          <a:effectLst/>
                          <a:latin typeface="Times New Roman"/>
                          <a:ea typeface="Calibri"/>
                        </a:rPr>
                        <a:t>Nivel de significancia</a:t>
                      </a:r>
                      <a:endParaRPr lang="es-E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  <a:latin typeface="Times New Roman"/>
                          <a:ea typeface="Calibri"/>
                        </a:rPr>
                        <a:t>Nivel de Cohesión</a:t>
                      </a:r>
                      <a:endParaRPr lang="es-E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  <a:latin typeface="Times New Roman"/>
                          <a:ea typeface="Calibri"/>
                        </a:rPr>
                        <a:t>1.24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  <a:latin typeface="Times New Roman"/>
                          <a:ea typeface="Calibri"/>
                        </a:rPr>
                        <a:t>37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  <a:latin typeface="Times New Roman"/>
                          <a:ea typeface="Calibri"/>
                        </a:rPr>
                        <a:t>.21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  <a:latin typeface="Times New Roman"/>
                          <a:ea typeface="Calibri"/>
                        </a:rPr>
                        <a:t>Nivel de Adaptación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  <a:latin typeface="Times New Roman"/>
                          <a:ea typeface="Calibri"/>
                        </a:rPr>
                        <a:t>1.21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  <a:latin typeface="Times New Roman"/>
                          <a:ea typeface="Calibri"/>
                        </a:rPr>
                        <a:t>37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  <a:latin typeface="Times New Roman"/>
                          <a:ea typeface="Calibri"/>
                        </a:rPr>
                        <a:t>.03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  <a:latin typeface="Times New Roman"/>
                          <a:ea typeface="Calibri"/>
                        </a:rPr>
                        <a:t>Tipo de Familia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  <a:latin typeface="Times New Roman"/>
                          <a:ea typeface="Calibri"/>
                        </a:rPr>
                        <a:t>.17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  <a:latin typeface="Times New Roman"/>
                          <a:ea typeface="Calibri"/>
                        </a:rPr>
                        <a:t>37</a:t>
                      </a:r>
                      <a:endParaRPr lang="es-E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effectLst/>
                          <a:latin typeface="Times New Roman"/>
                          <a:ea typeface="Calibri"/>
                        </a:rPr>
                        <a:t>.86</a:t>
                      </a:r>
                      <a:endParaRPr lang="es-E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190111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329</Words>
  <Application>Microsoft Office PowerPoint</Application>
  <PresentationFormat>Presentación en pantalla (4:3)</PresentationFormat>
  <Paragraphs>221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6" baseType="lpstr">
      <vt:lpstr>Tema de Office</vt:lpstr>
      <vt:lpstr>Presentación de PowerPoint</vt:lpstr>
      <vt:lpstr>Tabla 2 Porcentaje de los diferentes tipos de estructura familiar encontrados en la muestra.   </vt:lpstr>
      <vt:lpstr>Tabla 3 Correlación entre las principales variables sociodemográficas y las diferentes áreas del FACES III </vt:lpstr>
      <vt:lpstr>Tabla 4 Diferencias entre la HA y la HB </vt:lpstr>
      <vt:lpstr>Tabla 5 Diferencias entre asistir o no a tratamiento psicológico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mary</dc:creator>
  <cp:lastModifiedBy>mary</cp:lastModifiedBy>
  <cp:revision>11</cp:revision>
  <dcterms:created xsi:type="dcterms:W3CDTF">2017-07-14T13:05:52Z</dcterms:created>
  <dcterms:modified xsi:type="dcterms:W3CDTF">2017-07-14T13:30:24Z</dcterms:modified>
</cp:coreProperties>
</file>