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85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3662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622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83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15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747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178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276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265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848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84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504E8-0D1A-49B7-BCC0-E943F4B01008}" type="datetimeFigureOut">
              <a:rPr lang="es-ES" smtClean="0"/>
              <a:t>14/07/2017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A1058-C19B-475B-82C4-C62E956C93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94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523189"/>
              </p:ext>
            </p:extLst>
          </p:nvPr>
        </p:nvGraphicFramePr>
        <p:xfrm>
          <a:off x="1529354" y="2132856"/>
          <a:ext cx="6283008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168"/>
                <a:gridCol w="1047168"/>
                <a:gridCol w="1047168"/>
                <a:gridCol w="1047168"/>
                <a:gridCol w="1047168"/>
                <a:gridCol w="1047168"/>
              </a:tblGrid>
              <a:tr h="6725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imes New Roman"/>
                          <a:ea typeface="Calibri"/>
                        </a:rPr>
                        <a:t>Área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Media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Desviación típica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Moda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Puntaje Mínimo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imes New Roman"/>
                          <a:ea typeface="Calibri"/>
                        </a:rPr>
                        <a:t>Puntaje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imes New Roman"/>
                          <a:ea typeface="Calibri"/>
                        </a:rPr>
                        <a:t>Máximo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59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/>
                          <a:ea typeface="Calibri"/>
                        </a:rPr>
                        <a:t>Cohesión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40.35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5.71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43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49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59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Adaptabilidad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26.93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5.28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27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42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959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Tipo Familia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33.64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4.16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32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18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Calibri"/>
                        </a:rPr>
                        <a:t>44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291354" y="12687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dirty="0"/>
              <a:t>Tabla </a:t>
            </a:r>
            <a:r>
              <a:rPr lang="fr-FR" b="1" dirty="0"/>
              <a:t>1</a:t>
            </a:r>
            <a:endParaRPr lang="es-ES" dirty="0"/>
          </a:p>
          <a:p>
            <a:r>
              <a:rPr lang="es-ES" dirty="0"/>
              <a:t>Índices de dispersión de las áreas del Faces III</a:t>
            </a:r>
          </a:p>
        </p:txBody>
      </p:sp>
    </p:spTree>
    <p:extLst>
      <p:ext uri="{BB962C8B-B14F-4D97-AF65-F5344CB8AC3E}">
        <p14:creationId xmlns:p14="http://schemas.microsoft.com/office/powerpoint/2010/main" val="178618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000" dirty="0"/>
              <a:t>Tabla </a:t>
            </a:r>
            <a:r>
              <a:rPr lang="fr-FR" sz="2000" b="1" dirty="0"/>
              <a:t>2</a:t>
            </a: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>Porcentaje de los diferentes tipos de estructura familiar encontrados en la muestra.</a:t>
            </a:r>
            <a:br>
              <a:rPr lang="es-ES" sz="2000" dirty="0"/>
            </a:br>
            <a:r>
              <a:rPr lang="es-ES" sz="2000" dirty="0"/>
              <a:t> </a:t>
            </a:r>
            <a:br>
              <a:rPr lang="es-ES" sz="2000" dirty="0"/>
            </a:br>
            <a:endParaRPr lang="es-ES" sz="2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595800"/>
              </p:ext>
            </p:extLst>
          </p:nvPr>
        </p:nvGraphicFramePr>
        <p:xfrm>
          <a:off x="457200" y="1600200"/>
          <a:ext cx="8229600" cy="1257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Times New Roman"/>
                          <a:ea typeface="Calibri"/>
                        </a:rPr>
                        <a:t>Tipo de Cohesión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effectLst/>
                          <a:latin typeface="Times New Roman"/>
                          <a:ea typeface="Calibri"/>
                        </a:rPr>
                        <a:t>Tipo de Adaptabilidad</a:t>
                      </a:r>
                      <a:endParaRPr lang="es-E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effectLst/>
                          <a:latin typeface="Times New Roman"/>
                          <a:ea typeface="Calibri"/>
                        </a:rPr>
                        <a:t>Tipo de Familia</a:t>
                      </a:r>
                      <a:endParaRPr lang="es-E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imes New Roman"/>
                          <a:ea typeface="Calibri"/>
                        </a:rPr>
                        <a:t>No relacionada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Semi relacionada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Rígida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Estructurada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>
                          <a:effectLst/>
                          <a:latin typeface="Times New Roman"/>
                          <a:ea typeface="Calibri"/>
                        </a:rPr>
                        <a:t>Extrema 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b="1" dirty="0">
                          <a:effectLst/>
                          <a:latin typeface="Times New Roman"/>
                          <a:ea typeface="Calibri"/>
                        </a:rPr>
                        <a:t>Rango Medio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/>
                          <a:ea typeface="Calibri"/>
                        </a:rPr>
                        <a:t>11%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89%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86%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14%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  <a:latin typeface="Times New Roman"/>
                          <a:ea typeface="Calibri"/>
                        </a:rPr>
                        <a:t>58%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  <a:latin typeface="Times New Roman"/>
                          <a:ea typeface="Calibri"/>
                        </a:rPr>
                        <a:t>42%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390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000" dirty="0"/>
              <a:t>Tabla </a:t>
            </a:r>
            <a:r>
              <a:rPr lang="fr-FR" sz="2000" b="1" dirty="0"/>
              <a:t>3</a:t>
            </a: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>Correlación entre las principales variables sociodemográficas y las diferentes áreas del FACES III</a:t>
            </a:r>
            <a:br>
              <a:rPr lang="es-ES" sz="2000" dirty="0"/>
            </a:br>
            <a:endParaRPr lang="es-ES" sz="2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406305"/>
              </p:ext>
            </p:extLst>
          </p:nvPr>
        </p:nvGraphicFramePr>
        <p:xfrm>
          <a:off x="457200" y="1600200"/>
          <a:ext cx="6860855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348"/>
                <a:gridCol w="489585"/>
                <a:gridCol w="532447"/>
                <a:gridCol w="510222"/>
                <a:gridCol w="489585"/>
                <a:gridCol w="446722"/>
                <a:gridCol w="489585"/>
                <a:gridCol w="446722"/>
                <a:gridCol w="446722"/>
                <a:gridCol w="446722"/>
                <a:gridCol w="426085"/>
                <a:gridCol w="37211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6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8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>
                          <a:effectLst/>
                          <a:latin typeface="Times New Roman"/>
                          <a:ea typeface="Calibri"/>
                        </a:rPr>
                        <a:t>10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</a:rPr>
                        <a:t>11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Edad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Paciente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2. Severidad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.23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Tipo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Tratamiento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-.37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 Hospitalizaciones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-.25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 Complicaciones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.48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 Escolaridad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Paciente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.66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.16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 Edad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del Padre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.48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.52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 Escolaridad</a:t>
                      </a:r>
                      <a:r>
                        <a:rPr lang="es-ES" sz="1000" b="0" baseline="0" dirty="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</a:rPr>
                        <a:t>padre</a:t>
                      </a:r>
                      <a:endParaRPr lang="es-ES" sz="10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-.34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.35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 Nivel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Cohesión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.10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-.27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 Nivel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Adaptabilidad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.4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-.08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-.20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s-E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11. Tipos </a:t>
                      </a:r>
                      <a:r>
                        <a:rPr lang="es-E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Familia</a:t>
                      </a:r>
                      <a:endParaRPr lang="es-ES" sz="1000" dirty="0">
                        <a:effectLst/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.23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.19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.05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-.12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.29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  <a:latin typeface="Times New Roman"/>
                          <a:ea typeface="Calibri"/>
                        </a:rPr>
                        <a:t>.5</a:t>
                      </a:r>
                      <a:r>
                        <a:rPr lang="es-ES" sz="1000" baseline="30000">
                          <a:effectLst/>
                          <a:latin typeface="Times New Roman"/>
                          <a:ea typeface="Calibri"/>
                        </a:rPr>
                        <a:t>**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487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000" dirty="0"/>
              <a:t>Tabla </a:t>
            </a:r>
            <a:r>
              <a:rPr lang="fr-FR" sz="2000" b="1" dirty="0"/>
              <a:t>4</a:t>
            </a: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>Diferencias entre la HA y la HB</a:t>
            </a:r>
            <a:br>
              <a:rPr lang="es-ES" sz="2000" dirty="0"/>
            </a:br>
            <a:endParaRPr lang="es-ES" sz="2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6627407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Times New Roman"/>
                          <a:ea typeface="Calibri"/>
                        </a:rPr>
                        <a:t>Categoría 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Times New Roman"/>
                          <a:ea typeface="Calibri"/>
                        </a:rPr>
                        <a:t>Grados de libertad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Times New Roman"/>
                          <a:ea typeface="Calibri"/>
                        </a:rPr>
                        <a:t>Nivel de significancia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Calibri"/>
                        </a:rPr>
                        <a:t>Nivel de Cohesión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-2.57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.03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Nivel de Adaptación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-3.04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.004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Tipo de Familia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.09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Calibri"/>
                        </a:rPr>
                        <a:t>.93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0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000" dirty="0"/>
              <a:t>Tabla </a:t>
            </a:r>
            <a:r>
              <a:rPr lang="fr-FR" sz="2000" b="1" dirty="0"/>
              <a:t>5</a:t>
            </a: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>Diferencias entre asistir o no a tratamiento psicológico</a:t>
            </a:r>
            <a:br>
              <a:rPr lang="es-ES" sz="2000" dirty="0"/>
            </a:br>
            <a:endParaRPr lang="es-ES" sz="2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738166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Times New Roman"/>
                          <a:ea typeface="Calibri"/>
                        </a:rPr>
                        <a:t>Categoría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>
                          <a:effectLst/>
                          <a:latin typeface="Times New Roman"/>
                          <a:ea typeface="Calibri"/>
                        </a:rPr>
                        <a:t>Grados de libertad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1" dirty="0">
                          <a:effectLst/>
                          <a:latin typeface="Times New Roman"/>
                          <a:ea typeface="Calibri"/>
                        </a:rPr>
                        <a:t>Nivel de significancia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Calibri"/>
                        </a:rPr>
                        <a:t>Nivel de Cohesión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1.24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.21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Nivel de Adaptación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1.21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.03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Tipo de Familia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.17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Times New Roman"/>
                          <a:ea typeface="Calibri"/>
                        </a:rPr>
                        <a:t>37</a:t>
                      </a:r>
                      <a:endParaRPr lang="es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Times New Roman"/>
                          <a:ea typeface="Calibri"/>
                        </a:rPr>
                        <a:t>.86</a:t>
                      </a:r>
                      <a:endParaRPr lang="es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1901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329</Words>
  <Application>Microsoft Office PowerPoint</Application>
  <PresentationFormat>Presentación en pantalla (4:3)</PresentationFormat>
  <Paragraphs>221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Tabla 2 Porcentaje de los diferentes tipos de estructura familiar encontrados en la muestra.   </vt:lpstr>
      <vt:lpstr>Tabla 3 Correlación entre las principales variables sociodemográficas y las diferentes áreas del FACES III </vt:lpstr>
      <vt:lpstr>Tabla 4 Diferencias entre la HA y la HB </vt:lpstr>
      <vt:lpstr>Tabla 5 Diferencias entre asistir o no a tratamiento psicológico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mary</dc:creator>
  <cp:lastModifiedBy>mary</cp:lastModifiedBy>
  <cp:revision>11</cp:revision>
  <dcterms:created xsi:type="dcterms:W3CDTF">2017-07-14T13:05:52Z</dcterms:created>
  <dcterms:modified xsi:type="dcterms:W3CDTF">2017-07-14T13:30:24Z</dcterms:modified>
</cp:coreProperties>
</file>